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87" r:id="rId7"/>
    <p:sldId id="261" r:id="rId8"/>
    <p:sldId id="262" r:id="rId9"/>
    <p:sldId id="279" r:id="rId10"/>
    <p:sldId id="280" r:id="rId11"/>
    <p:sldId id="263" r:id="rId12"/>
    <p:sldId id="264" r:id="rId13"/>
    <p:sldId id="282" r:id="rId14"/>
    <p:sldId id="265" r:id="rId15"/>
    <p:sldId id="283" r:id="rId16"/>
    <p:sldId id="266" r:id="rId17"/>
    <p:sldId id="286" r:id="rId18"/>
    <p:sldId id="284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85" r:id="rId32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111" autoAdjust="0"/>
  </p:normalViewPr>
  <p:slideViewPr>
    <p:cSldViewPr>
      <p:cViewPr varScale="1">
        <p:scale>
          <a:sx n="104" d="100"/>
          <a:sy n="104" d="100"/>
        </p:scale>
        <p:origin x="-1824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058FA1-7F8A-4C9D-9A77-C1E7391DB8F9}" type="datetimeFigureOut">
              <a:rPr lang="zh-CN" altLang="en-US" smtClean="0"/>
              <a:t>2016/11/3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56E66E-5C99-4E9A-BDC3-276CC581AD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1584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B9CB88-C74F-4102-BFCB-E2C272F0A5F0}" type="datetimeFigureOut">
              <a:rPr lang="zh-CN" altLang="en-US" smtClean="0"/>
              <a:t>2016/11/2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1310E-0075-47B2-BE7A-1080294546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419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1310E-0075-47B2-BE7A-10802945463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017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gif"/><Relationship Id="rId3" Type="http://schemas.openxmlformats.org/officeDocument/2006/relationships/image" Target="../media/image62.png"/><Relationship Id="rId7" Type="http://schemas.openxmlformats.org/officeDocument/2006/relationships/image" Target="../media/image66.gif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gif"/><Relationship Id="rId11" Type="http://schemas.openxmlformats.org/officeDocument/2006/relationships/image" Target="../media/image70.gif"/><Relationship Id="rId5" Type="http://schemas.openxmlformats.org/officeDocument/2006/relationships/image" Target="../media/image64.gif"/><Relationship Id="rId10" Type="http://schemas.openxmlformats.org/officeDocument/2006/relationships/image" Target="../media/image69.gif"/><Relationship Id="rId4" Type="http://schemas.openxmlformats.org/officeDocument/2006/relationships/image" Target="../media/image63.gif"/><Relationship Id="rId9" Type="http://schemas.openxmlformats.org/officeDocument/2006/relationships/image" Target="../media/image68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image" Target="../media/image8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gif"/><Relationship Id="rId4" Type="http://schemas.openxmlformats.org/officeDocument/2006/relationships/image" Target="../media/image86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4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56792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系统、输运和系统科学</a:t>
            </a:r>
            <a:endParaRPr lang="zh-CN" altLang="en-US" sz="4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312567"/>
            <a:ext cx="6400800" cy="17526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王文旭                  高自友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北京师范大学     北京交通大学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1" descr="C:\Users\Administrator\AppData\Roaming\Tencent\Users\2576036005\QQ\WinTemp\RichOle\4K@WJ}~7(62)%7[D$SYY0{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4583559"/>
            <a:ext cx="1274577" cy="12961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2" descr="C:\Users\Administrator\AppData\Roaming\Tencent\Users\2576036005\QQ\WinTemp\RichOle\}[]G3]2`HL7$1F`0$K1T9L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4583559"/>
            <a:ext cx="1318687" cy="129614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矩形 7"/>
          <p:cNvSpPr/>
          <p:nvPr/>
        </p:nvSpPr>
        <p:spPr>
          <a:xfrm>
            <a:off x="435131" y="260648"/>
            <a:ext cx="8312918" cy="923330"/>
          </a:xfrm>
          <a:prstGeom prst="rect">
            <a:avLst/>
          </a:prstGeom>
          <a:solidFill>
            <a:srgbClr val="00B0F0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Complex world, simple rules</a:t>
            </a:r>
            <a:endParaRPr lang="zh-CN" alt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502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疾病和计算机病毒的传播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16" y="-9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系统和输运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15361" name="Picture 1" descr="C:\Users\Administrator\AppData\Roaming\Tencent\Users\2576036005\QQ\WinTemp\RichOle\B$U~}GI}VTIO[_K1_~PKTE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316490"/>
            <a:ext cx="1872208" cy="164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:\Users\Administrator\AppData\Roaming\Tencent\Users\2576036005\QQ\WinTemp\RichOle\A{YQ3}5$%F1$@4AGJJL}CK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492" y="1316490"/>
            <a:ext cx="2405692" cy="166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65052" y="1916832"/>
            <a:ext cx="1327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2009</a:t>
            </a:r>
            <a:r>
              <a:rPr lang="zh-CN" altLang="en-US" dirty="0" smtClean="0"/>
              <a:t>中国</a:t>
            </a:r>
            <a:r>
              <a:rPr lang="en-US" altLang="zh-CN" dirty="0" smtClean="0"/>
              <a:t>H1N1</a:t>
            </a:r>
            <a:r>
              <a:rPr lang="zh-CN" altLang="en-US" dirty="0" smtClean="0"/>
              <a:t>传播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44208" y="197347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与人的输运密切相关</a:t>
            </a:r>
            <a:endParaRPr lang="zh-CN" altLang="en-US" dirty="0"/>
          </a:p>
        </p:txBody>
      </p:sp>
      <p:pic>
        <p:nvPicPr>
          <p:cNvPr id="12" name="Picture 1" descr="C:\Users\Administrator\AppData\Roaming\Tencent\Users\2576036005\QQ\WinTemp\RichOle\TXN0GF[8Q$GO8]4]4S1{H2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15675" y="5252412"/>
            <a:ext cx="1109663" cy="1042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43687" y="5626543"/>
            <a:ext cx="3272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/>
              <a:t>计算机病毒：</a:t>
            </a:r>
            <a:r>
              <a:rPr lang="en-US" altLang="zh-CN" dirty="0"/>
              <a:t>2006</a:t>
            </a:r>
            <a:r>
              <a:rPr lang="zh-CN" altLang="en-US" dirty="0"/>
              <a:t>年熊猫烧香</a:t>
            </a:r>
            <a:endParaRPr lang="en-US" altLang="zh-CN" dirty="0"/>
          </a:p>
        </p:txBody>
      </p:sp>
      <p:pic>
        <p:nvPicPr>
          <p:cNvPr id="15363" name="Picture 3" descr="C:\Users\Administrator\AppData\Roaming\Tencent\Users\2576036005\QQ\WinTemp\RichOle\%~LVD9M$5P754Z{PTAOSMCF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100" y="4954942"/>
            <a:ext cx="1897266" cy="1637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220072" y="558924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冲击波病毒</a:t>
            </a:r>
            <a:endParaRPr lang="zh-CN" altLang="en-US" dirty="0"/>
          </a:p>
        </p:txBody>
      </p:sp>
      <p:pic>
        <p:nvPicPr>
          <p:cNvPr id="16" name="Picture 3" descr="C:\Users\Administrator\AppData\Roaming\Tencent\Users\2576036005\QQ\WinTemp\RichOle\H~HPX`~3ZZJFA$S)KNB84)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79712" y="3356992"/>
            <a:ext cx="3168650" cy="139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" descr="C:\Users\Administrator\AppData\Roaming\Tencent\Users\2576036005\QQ\WinTemp\RichOle\8VS@LMO3KN_`VOUY%N}Y@V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91237" y="3499867"/>
            <a:ext cx="1233488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7"/>
          <p:cNvSpPr txBox="1">
            <a:spLocks noChangeArrowheads="1"/>
          </p:cNvSpPr>
          <p:nvPr/>
        </p:nvSpPr>
        <p:spPr bwMode="auto">
          <a:xfrm>
            <a:off x="6659662" y="3788792"/>
            <a:ext cx="15696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研究</a:t>
            </a:r>
            <a:r>
              <a:rPr lang="zh-CN" altLang="en-US" dirty="0" smtClean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人员</a:t>
            </a:r>
            <a:r>
              <a:rPr lang="zh-CN" altLang="en-US" dirty="0">
                <a:solidFill>
                  <a:srgbClr val="00B0F0"/>
                </a:solidFill>
                <a:latin typeface="黑体" pitchFamily="49" charset="-122"/>
                <a:ea typeface="黑体" pitchFamily="49" charset="-122"/>
              </a:rPr>
              <a:t>牺牲</a:t>
            </a:r>
            <a:endParaRPr lang="zh-CN" altLang="en-US" dirty="0">
              <a:solidFill>
                <a:srgbClr val="00B0F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22054" y="3807801"/>
            <a:ext cx="12706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非洲</a:t>
            </a:r>
            <a:r>
              <a:rPr lang="en-US" altLang="zh-CN" dirty="0"/>
              <a:t>Ebola</a:t>
            </a:r>
            <a:r>
              <a:rPr lang="zh-CN" altLang="en-US" dirty="0"/>
              <a:t>病毒</a:t>
            </a:r>
          </a:p>
        </p:txBody>
      </p:sp>
    </p:spTree>
    <p:extLst>
      <p:ext uri="{BB962C8B-B14F-4D97-AF65-F5344CB8AC3E}">
        <p14:creationId xmlns:p14="http://schemas.microsoft.com/office/powerpoint/2010/main" val="240143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II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系统科学、输运和复杂性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复杂性是客观世界的根本特征：复杂源于简单</a:t>
            </a:r>
            <a:endParaRPr lang="en-US" altLang="zh-CN" dirty="0" smtClean="0"/>
          </a:p>
          <a:p>
            <a:r>
              <a:rPr lang="zh-CN" altLang="en-US" dirty="0"/>
              <a:t>输</a:t>
            </a:r>
            <a:r>
              <a:rPr lang="zh-CN" altLang="en-US" dirty="0" smtClean="0"/>
              <a:t>运过程造成复杂性的涌现</a:t>
            </a:r>
            <a:endParaRPr lang="en-US" altLang="zh-CN" dirty="0" smtClean="0"/>
          </a:p>
          <a:p>
            <a:r>
              <a:rPr lang="zh-CN" altLang="en-US" dirty="0"/>
              <a:t>需要</a:t>
            </a:r>
            <a:r>
              <a:rPr lang="zh-CN" altLang="en-US" dirty="0" smtClean="0"/>
              <a:t>用系统科学的方法研究、理解复杂性和输运过程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273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蝴蝶效应和低维确定性混沌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690" y="1628800"/>
            <a:ext cx="8229600" cy="4525963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0" y="2700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简单孕育复杂</a:t>
            </a:r>
          </a:p>
        </p:txBody>
      </p:sp>
      <p:pic>
        <p:nvPicPr>
          <p:cNvPr id="5" name="Picture 1" descr="E:\documents\PPT\北邮肖井华20160215\视频和图片\lorenzEq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1747142"/>
            <a:ext cx="1628704" cy="1736684"/>
          </a:xfrm>
          <a:prstGeom prst="rect">
            <a:avLst/>
          </a:prstGeom>
          <a:noFill/>
        </p:spPr>
      </p:pic>
      <p:pic>
        <p:nvPicPr>
          <p:cNvPr id="6" name="Picture 2" descr="E:\documents\PPT\北邮肖井华20160215\视频和图片\imag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1446" y="1692316"/>
            <a:ext cx="1213117" cy="1846337"/>
          </a:xfrm>
          <a:prstGeom prst="rect">
            <a:avLst/>
          </a:prstGeom>
          <a:noFill/>
        </p:spPr>
      </p:pic>
      <p:pic>
        <p:nvPicPr>
          <p:cNvPr id="7" name="Picture 3" descr="E:\documents\PPT\北邮肖井华20160215\视频和图片\lorenz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644842"/>
            <a:ext cx="2880320" cy="1893811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037566" y="3479338"/>
            <a:ext cx="2230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0000FF"/>
                </a:solidFill>
              </a:rPr>
              <a:t>Lorenz</a:t>
            </a:r>
            <a:r>
              <a:rPr lang="zh-CN" altLang="en-US" sz="2800" dirty="0" smtClean="0">
                <a:solidFill>
                  <a:srgbClr val="0000FF"/>
                </a:solidFill>
              </a:rPr>
              <a:t>吸引子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pic>
        <p:nvPicPr>
          <p:cNvPr id="9" name="Picture 1" descr="C:\Users\Administrator\AppData\Roaming\Tencent\Users\2576036005\QQ\WinTemp\RichOle\4PUN%5G5P05SH_VF}_[VSO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9950" y="4175803"/>
            <a:ext cx="1199201" cy="1012711"/>
          </a:xfrm>
          <a:prstGeom prst="rect">
            <a:avLst/>
          </a:prstGeom>
          <a:noFill/>
        </p:spPr>
      </p:pic>
      <p:sp>
        <p:nvSpPr>
          <p:cNvPr id="10" name="内容占位符 2"/>
          <p:cNvSpPr txBox="1">
            <a:spLocks/>
          </p:cNvSpPr>
          <p:nvPr/>
        </p:nvSpPr>
        <p:spPr>
          <a:xfrm>
            <a:off x="2605465" y="4158043"/>
            <a:ext cx="5984323" cy="1431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一只蝴蝶在巴西轻拍翅膀，可以导致一个月后在美国德州发生一场龙卷风。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洛仑兹</a:t>
            </a:r>
            <a:endParaRPr lang="en-US" altLang="zh-CN" sz="2000" dirty="0" smtClean="0"/>
          </a:p>
          <a:p>
            <a:r>
              <a:rPr lang="en-US" altLang="zh-CN" sz="2000" dirty="0" smtClean="0"/>
              <a:t>Chaos </a:t>
            </a:r>
            <a:r>
              <a:rPr lang="zh-CN" altLang="en-US" sz="2000" dirty="0" smtClean="0"/>
              <a:t>系统的普遍特点：初始敏感依赖性，造成牛顿机械宇宙观解体。</a:t>
            </a:r>
            <a:endParaRPr lang="zh-CN" altLang="en-US" sz="2000" dirty="0"/>
          </a:p>
        </p:txBody>
      </p:sp>
      <p:pic>
        <p:nvPicPr>
          <p:cNvPr id="11" name="Picture 2" descr="C:\Users\Administrator\AppData\Roaming\Tencent\Users\2576036005\QQ\WinTemp\RichOle\OO{%RBMOV_IAG[DXD~4OHK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1" y="5373216"/>
            <a:ext cx="2235819" cy="1339454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704997" y="5864487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地球有两个太阳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05490" y="58644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三体系统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3528" y="132298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天气系统的动力学：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能量和水的输运</a:t>
            </a:r>
          </a:p>
        </p:txBody>
      </p:sp>
    </p:spTree>
    <p:extLst>
      <p:ext uri="{BB962C8B-B14F-4D97-AF65-F5344CB8AC3E}">
        <p14:creationId xmlns:p14="http://schemas.microsoft.com/office/powerpoint/2010/main" val="347746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分形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700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简单孕育复杂</a:t>
            </a:r>
          </a:p>
        </p:txBody>
      </p:sp>
      <p:pic>
        <p:nvPicPr>
          <p:cNvPr id="5" name="Picture 1" descr="E:\documents\PPT\北邮肖井华20160215\视频和图片\fractal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79367" y="2132856"/>
            <a:ext cx="1655283" cy="2085396"/>
          </a:xfrm>
          <a:prstGeom prst="rect">
            <a:avLst/>
          </a:prstGeom>
          <a:noFill/>
        </p:spPr>
      </p:pic>
      <p:pic>
        <p:nvPicPr>
          <p:cNvPr id="6" name="Picture 3" descr="E:\documents\PPT\北邮肖井华20160215\视频和图片\fractal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8951" y="1659942"/>
            <a:ext cx="1824355" cy="1205864"/>
          </a:xfrm>
          <a:prstGeom prst="rect">
            <a:avLst/>
          </a:prstGeom>
          <a:noFill/>
        </p:spPr>
      </p:pic>
      <p:pic>
        <p:nvPicPr>
          <p:cNvPr id="7" name="Picture 4" descr="E:\documents\PPT\北邮肖井华20160215\视频和图片\fractal1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8951" y="2999214"/>
            <a:ext cx="1824355" cy="1365890"/>
          </a:xfrm>
          <a:prstGeom prst="rect">
            <a:avLst/>
          </a:prstGeom>
          <a:noFill/>
        </p:spPr>
      </p:pic>
      <p:pic>
        <p:nvPicPr>
          <p:cNvPr id="8" name="Picture 1" descr="C:\Users\Administrator\AppData\Roaming\Tencent\Users\2576036005\QQ\WinTemp\RichOle\ZAB}O%TVO$4[U54`V~~5I2J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4984947"/>
            <a:ext cx="2865118" cy="1612404"/>
          </a:xfrm>
          <a:prstGeom prst="rect">
            <a:avLst/>
          </a:prstGeom>
          <a:noFill/>
        </p:spPr>
      </p:pic>
      <p:pic>
        <p:nvPicPr>
          <p:cNvPr id="4097" name="Picture 1" descr="C:\Users\Administrator\AppData\Roaming\Tencent\Users\2576036005\QQ\WinTemp\RichOle\VJF5(AS_3$Z_MXIXGQR9EE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38" y="4985782"/>
            <a:ext cx="1849440" cy="161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E:\documents\PPT\北邮肖井华20160215\视频和图片\fractal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 rot="5400000">
            <a:off x="6991231" y="4047189"/>
            <a:ext cx="2076134" cy="1153957"/>
          </a:xfrm>
          <a:prstGeom prst="rect">
            <a:avLst/>
          </a:prstGeom>
          <a:noFill/>
        </p:spPr>
      </p:pic>
      <p:pic>
        <p:nvPicPr>
          <p:cNvPr id="11" name="Picture 4" descr="E:\documents\PPT\北邮肖井华20160215\视频和图片\fractal8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rot="5400000">
            <a:off x="5469885" y="4039209"/>
            <a:ext cx="2071356" cy="1165138"/>
          </a:xfrm>
          <a:prstGeom prst="rect">
            <a:avLst/>
          </a:prstGeom>
          <a:noFill/>
        </p:spPr>
      </p:pic>
      <p:pic>
        <p:nvPicPr>
          <p:cNvPr id="12" name="Picture 2" descr="E:\documents\PPT\北邮肖井华20160215\视频和图片\fractal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91997" y="2286180"/>
            <a:ext cx="2947868" cy="1159252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203011" y="44371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分形的度量</a:t>
            </a:r>
            <a:endParaRPr lang="zh-CN" altLang="en-US" b="1" dirty="0"/>
          </a:p>
        </p:txBody>
      </p:sp>
      <p:sp>
        <p:nvSpPr>
          <p:cNvPr id="14" name="矩形 13"/>
          <p:cNvSpPr/>
          <p:nvPr/>
        </p:nvSpPr>
        <p:spPr>
          <a:xfrm>
            <a:off x="2393306" y="1506859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自相似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self-similarity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68143" y="165452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产生分形</a:t>
            </a:r>
            <a:r>
              <a:rPr lang="zh-CN" altLang="en-US" dirty="0" smtClean="0"/>
              <a:t>：简单规则的迭代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02448" y="616530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不同尺度上的输运</a:t>
            </a:r>
          </a:p>
        </p:txBody>
      </p:sp>
    </p:spTree>
    <p:extLst>
      <p:ext uri="{BB962C8B-B14F-4D97-AF65-F5344CB8AC3E}">
        <p14:creationId xmlns:p14="http://schemas.microsoft.com/office/powerpoint/2010/main" val="263514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B-Z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反应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0" y="2700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简单孕育复杂</a:t>
            </a:r>
          </a:p>
        </p:txBody>
      </p:sp>
      <p:pic>
        <p:nvPicPr>
          <p:cNvPr id="5" name="Picture 1" descr="C:\Users\Administrator\AppData\Roaming\Tencent\Users\2576036005\QQ\WinTemp\RichOle\WS$K9~6F(W}K99$T7DSMO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4239" y="1412776"/>
            <a:ext cx="6480721" cy="720080"/>
          </a:xfrm>
          <a:prstGeom prst="rect">
            <a:avLst/>
          </a:prstGeom>
          <a:noFill/>
        </p:spPr>
      </p:pic>
      <p:pic>
        <p:nvPicPr>
          <p:cNvPr id="6" name="Picture 1" descr="E:\documents\PPT\北邮肖井华20160215\视频和图片\bz2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654" y="2226965"/>
            <a:ext cx="4572000" cy="2571750"/>
          </a:xfrm>
          <a:prstGeom prst="rect">
            <a:avLst/>
          </a:prstGeom>
          <a:noFill/>
        </p:spPr>
      </p:pic>
      <p:pic>
        <p:nvPicPr>
          <p:cNvPr id="7" name="Picture 2" descr="E:\documents\PPT\北邮肖井华20160215\视频和图片\bz1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2323" y="2132856"/>
            <a:ext cx="3048000" cy="3048000"/>
          </a:xfrm>
          <a:prstGeom prst="rect">
            <a:avLst/>
          </a:prstGeom>
          <a:noFill/>
        </p:spPr>
      </p:pic>
      <p:pic>
        <p:nvPicPr>
          <p:cNvPr id="8" name="Picture 3" descr="E:\documents\PPT\北邮肖井华20160215\视频和图片\bz_reac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5656" y="4941168"/>
            <a:ext cx="3178944" cy="178507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662323" y="5661248"/>
            <a:ext cx="287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化学震荡，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局部输运过程</a:t>
            </a:r>
            <a:r>
              <a:rPr lang="zh-CN" altLang="en-US" dirty="0" smtClean="0"/>
              <a:t>导致复杂斑图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283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图灵斑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700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简单孕育复杂</a:t>
            </a:r>
          </a:p>
        </p:txBody>
      </p:sp>
      <p:pic>
        <p:nvPicPr>
          <p:cNvPr id="5" name="Picture 1" descr="E:\documents\PPT\北邮肖井华20160215\视频和图片\tur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5556" y="1546191"/>
            <a:ext cx="3960440" cy="2652295"/>
          </a:xfrm>
          <a:prstGeom prst="rect">
            <a:avLst/>
          </a:prstGeom>
          <a:noFill/>
        </p:spPr>
      </p:pic>
      <p:pic>
        <p:nvPicPr>
          <p:cNvPr id="7" name="Picture 3" descr="E:\documents\PPT\北邮肖井华20160215\视频和图片\turing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75656" y="4498724"/>
            <a:ext cx="3096092" cy="2098084"/>
          </a:xfrm>
          <a:prstGeom prst="rect">
            <a:avLst/>
          </a:prstGeom>
          <a:noFill/>
        </p:spPr>
      </p:pic>
      <p:pic>
        <p:nvPicPr>
          <p:cNvPr id="8" name="Picture 4" descr="E:\documents\PPT\北邮肖井华20160215\视频和图片\turing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52120" y="4301318"/>
            <a:ext cx="1663229" cy="2492896"/>
          </a:xfrm>
          <a:prstGeom prst="rect">
            <a:avLst/>
          </a:prstGeom>
          <a:noFill/>
        </p:spPr>
      </p:pic>
      <p:pic>
        <p:nvPicPr>
          <p:cNvPr id="5121" name="Picture 1" descr="C:\Users\Administrator\AppData\Roaming\Tencent\Users\2576036005\QQ\WinTemp\RichOle\I6V04M5{QV{TIG5XZ[$DO9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484784"/>
            <a:ext cx="2998458" cy="274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6300192" y="87736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局部输运过程</a:t>
            </a:r>
            <a:endParaRPr lang="zh-CN" altLang="en-US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52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生命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游戏和元胞自动机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0" y="2700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简单孕育复杂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86874" y="1707842"/>
            <a:ext cx="4104456" cy="3261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生命游戏</a:t>
            </a:r>
            <a:r>
              <a:rPr lang="en-US" altLang="zh-CN" sz="2000" dirty="0" smtClean="0"/>
              <a:t>Game of life</a:t>
            </a:r>
          </a:p>
          <a:p>
            <a:r>
              <a:rPr lang="zh-CN" altLang="en-US" sz="2000" dirty="0" smtClean="0"/>
              <a:t>每个格子有两个状态：生</a:t>
            </a:r>
            <a:r>
              <a:rPr lang="en-US" altLang="zh-CN" sz="2000" dirty="0"/>
              <a:t>or</a:t>
            </a:r>
            <a:r>
              <a:rPr lang="zh-CN" altLang="en-US" sz="2000" dirty="0" smtClean="0"/>
              <a:t>死</a:t>
            </a:r>
            <a:endParaRPr lang="en-US" altLang="zh-CN" sz="2000" dirty="0" smtClean="0"/>
          </a:p>
          <a:p>
            <a:r>
              <a:rPr lang="zh-CN" altLang="en-US" sz="2000" dirty="0" smtClean="0"/>
              <a:t>对于每个生的格子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Dies, if &lt;1 neighbor</a:t>
            </a:r>
          </a:p>
          <a:p>
            <a:pPr lvl="1"/>
            <a:r>
              <a:rPr lang="en-US" altLang="zh-CN" sz="2000" dirty="0" smtClean="0"/>
              <a:t>Dies, if &gt;4 neighbors</a:t>
            </a:r>
          </a:p>
          <a:p>
            <a:pPr lvl="1"/>
            <a:r>
              <a:rPr lang="en-US" altLang="zh-CN" sz="2000" dirty="0" smtClean="0"/>
              <a:t>Survives, if 2 or 3 neighbors</a:t>
            </a:r>
          </a:p>
          <a:p>
            <a:r>
              <a:rPr lang="zh-CN" altLang="en-US" sz="2000" dirty="0" smtClean="0"/>
              <a:t>对于每个死的格子（空格）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Populated, if 3 neighbors</a:t>
            </a:r>
            <a:endParaRPr lang="zh-CN" altLang="en-US" sz="2000" dirty="0"/>
          </a:p>
        </p:txBody>
      </p:sp>
      <p:pic>
        <p:nvPicPr>
          <p:cNvPr id="6" name="Picture 1" descr="C:\Users\Administrator\AppData\Roaming\Tencent\Users\2576036005\QQ\WinTemp\RichOle\}Y8{46$@W1PTX00E2C@A32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2524254"/>
            <a:ext cx="984828" cy="979562"/>
          </a:xfrm>
          <a:prstGeom prst="rect">
            <a:avLst/>
          </a:prstGeom>
          <a:noFill/>
        </p:spPr>
      </p:pic>
      <p:pic>
        <p:nvPicPr>
          <p:cNvPr id="7" name="Picture 3" descr="E:\documents\PPT\北邮肖井华20160215\视频和图片\gameoflifep2s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8499" y="4329987"/>
            <a:ext cx="3312368" cy="1130102"/>
          </a:xfrm>
          <a:prstGeom prst="rect">
            <a:avLst/>
          </a:prstGeom>
          <a:noFill/>
        </p:spPr>
      </p:pic>
      <p:pic>
        <p:nvPicPr>
          <p:cNvPr id="7169" name="Picture 1" descr="C:\Users\Administrator\AppData\Roaming\Tencent\Users\2576036005\QQ\WinTemp\RichOle\CG4NM3B%@L2SX9%EQ1PWR1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225" y="1362027"/>
            <a:ext cx="3101727" cy="296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4" y="5449623"/>
            <a:ext cx="9144000" cy="143576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0829" y="4859868"/>
            <a:ext cx="3536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184</a:t>
            </a:r>
            <a:r>
              <a:rPr lang="zh-CN" altLang="en-US" dirty="0" smtClean="0">
                <a:solidFill>
                  <a:srgbClr val="0000FF"/>
                </a:solidFill>
              </a:rPr>
              <a:t>号元胞自动机：模拟城市交通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600" y="134076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局部输运过程</a:t>
            </a:r>
            <a:endParaRPr lang="zh-CN" altLang="en-US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32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布尔动力学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3" name="Picture 1" descr="C:\Users\Administrator\AppData\Roaming\Tencent\Users\2576036005\QQ\WinTemp\RichOle\HMT67`@Q)RZ7O7Y$E5PI72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315485"/>
            <a:ext cx="4175349" cy="273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E:\work\高自友老师—系统科学是什么\ppt烟台系统科学会议\booleanGraph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062844"/>
            <a:ext cx="2689680" cy="115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work\高自友老师—系统科学是什么\ppt烟台系统科学会议\derrid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1844824"/>
            <a:ext cx="304800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44208" y="1420085"/>
            <a:ext cx="1550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Derrida curves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0" y="2700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简单孕育复杂</a:t>
            </a:r>
          </a:p>
        </p:txBody>
      </p:sp>
      <p:pic>
        <p:nvPicPr>
          <p:cNvPr id="8196" name="Picture 4" descr="E:\work\高自友老师—系统科学是什么\ppt烟台系统科学会议\AtHomeInUnivers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524" y="4149080"/>
            <a:ext cx="1336276" cy="209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380312" y="50851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《</a:t>
            </a:r>
            <a:r>
              <a:rPr lang="zh-CN" altLang="en-US" dirty="0" smtClean="0"/>
              <a:t>宇宙为家</a:t>
            </a:r>
            <a:r>
              <a:rPr lang="en-US" altLang="zh-CN" dirty="0" smtClean="0"/>
              <a:t>》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91680" y="1486632"/>
            <a:ext cx="1579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局部输入作用</a:t>
            </a:r>
            <a:endParaRPr lang="zh-CN" altLang="en-US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5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空间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博弈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7001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6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简单孕育复杂</a:t>
            </a:r>
          </a:p>
        </p:txBody>
      </p:sp>
      <p:pic>
        <p:nvPicPr>
          <p:cNvPr id="5" name="Picture 2" descr="E:\documents\PPT\北邮肖井华20160215\视频和图片\bz_simulation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672" y="4005064"/>
            <a:ext cx="2381250" cy="23812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3888" y="141277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空间循环竞争博弈：石头剪刀布</a:t>
            </a:r>
            <a:endParaRPr lang="zh-CN" altLang="en-US" b="1" dirty="0"/>
          </a:p>
        </p:txBody>
      </p:sp>
      <p:pic>
        <p:nvPicPr>
          <p:cNvPr id="14337" name="Picture 1" descr="C:\Users\Administrator\AppData\Roaming\Tencent\Users\2576036005\QQ\WinTemp\RichOle\%]A}EM3@A[BE20B{%F6DLG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17" y="1984782"/>
            <a:ext cx="2108374" cy="17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C:\Documents and Settings\wenxu\Desktop\2patch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54" y="4220161"/>
            <a:ext cx="2138842" cy="106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C:\Documents and Settings\wenxu\Desktop\3patch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86262" y="3398714"/>
            <a:ext cx="3365524" cy="112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C:\Documents and Settings\wenxu\Desktop\4patch_2.gif"/>
          <p:cNvPicPr>
            <a:picLocks noChangeAspect="1" noChangeArrowheads="1" noCrop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4268936"/>
            <a:ext cx="21844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Documents and Settings\wenxu\Desktop\spiral_target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654" y="5408075"/>
            <a:ext cx="2138842" cy="1069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6" descr="D:\target_wave\targetwaves_picture\gifs_for_PPT\4arm.gif"/>
          <p:cNvPicPr>
            <a:picLocks noChangeAspect="1" noChangeArrowheads="1" noCrop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38" y="2894469"/>
            <a:ext cx="1093511" cy="109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7" descr="D:\target_wave\targetwaves_picture\gifs_for_PPT\1arm.gif"/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38" y="1597442"/>
            <a:ext cx="1099773" cy="1099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 descr="D:\target_wave\targetwaves_picture\gifs_for_PPT\4anti.gif"/>
          <p:cNvPicPr>
            <a:picLocks noChangeAspect="1" noChangeArrowheads="1" noCrop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13" y="2852936"/>
            <a:ext cx="1093511" cy="1093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8" descr="D:\target_wave\targetwaves_picture\gifs_for_PPT\2anti.gif"/>
          <p:cNvPicPr>
            <a:picLocks noChangeAspect="1" noChangeArrowheads="1" noCrop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908" y="1574396"/>
            <a:ext cx="1062516" cy="1062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4930731" y="1520251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空间转移和局部竞争</a:t>
            </a:r>
            <a:endParaRPr lang="zh-CN" altLang="en-US" b="1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588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系统科学研究范式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还原论的局限性，需要系统科学的理论和方法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系统科学研究范式：从数据出发、从实验出发的整体研究方式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1416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报告内容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系统和输运的关系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系统科学、输运和复杂性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输运过程的共性和特性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系统科学、输运和系统工程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系统科学、输运和学科交叉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71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从数据出发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系统科学研究范式</a:t>
            </a:r>
          </a:p>
        </p:txBody>
      </p:sp>
      <p:pic>
        <p:nvPicPr>
          <p:cNvPr id="7" name="Picture 1" descr="C:\Users\Administrator\AppData\Roaming\Tencent\Users\2576036005\QQ\WinTemp\RichOle\}WIHH6%I)V__AT)84PRCE%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240575"/>
            <a:ext cx="7344816" cy="4617425"/>
          </a:xfrm>
          <a:prstGeom prst="rect">
            <a:avLst/>
          </a:prstGeom>
          <a:noFill/>
        </p:spPr>
      </p:pic>
      <p:pic>
        <p:nvPicPr>
          <p:cNvPr id="8" name="Picture 1" descr="C:\Users\Administrator\AppData\Roaming\Tencent\Users\2576036005\QQ\WinTemp\RichOle\T$OYK)7{@DJEP]MW5V{%1U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24744"/>
            <a:ext cx="2232248" cy="1426698"/>
          </a:xfrm>
          <a:prstGeom prst="rect">
            <a:avLst/>
          </a:prstGeom>
          <a:noFill/>
        </p:spPr>
      </p:pic>
      <p:grpSp>
        <p:nvGrpSpPr>
          <p:cNvPr id="9" name="组合 8"/>
          <p:cNvGrpSpPr/>
          <p:nvPr/>
        </p:nvGrpSpPr>
        <p:grpSpPr>
          <a:xfrm>
            <a:off x="3050460" y="1572151"/>
            <a:ext cx="4608512" cy="646331"/>
            <a:chOff x="3995936" y="1129562"/>
            <a:chExt cx="6891421" cy="927747"/>
          </a:xfrm>
        </p:grpSpPr>
        <p:sp>
          <p:nvSpPr>
            <p:cNvPr id="10" name="TextBox 9"/>
            <p:cNvSpPr txBox="1"/>
            <p:nvPr/>
          </p:nvSpPr>
          <p:spPr>
            <a:xfrm>
              <a:off x="3995936" y="1232923"/>
              <a:ext cx="2584283" cy="751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Data poor</a:t>
              </a:r>
              <a:endPara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80039" y="1129562"/>
              <a:ext cx="2907318" cy="927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 smtClean="0">
                  <a:solidFill>
                    <a:srgbClr val="00B050"/>
                  </a:solidFill>
                </a:rPr>
                <a:t>Data rich</a:t>
              </a:r>
            </a:p>
          </p:txBody>
        </p:sp>
        <p:cxnSp>
          <p:nvCxnSpPr>
            <p:cNvPr id="12" name="直接箭头连接符 11"/>
            <p:cNvCxnSpPr>
              <a:stCxn id="10" idx="3"/>
              <a:endCxn id="11" idx="1"/>
            </p:cNvCxnSpPr>
            <p:nvPr/>
          </p:nvCxnSpPr>
          <p:spPr>
            <a:xfrm flipV="1">
              <a:off x="6580219" y="1593436"/>
              <a:ext cx="1399820" cy="15003"/>
            </a:xfrm>
            <a:prstGeom prst="straightConnector1">
              <a:avLst/>
            </a:prstGeom>
            <a:ln w="73025">
              <a:gradFill flip="none" rotWithShape="1">
                <a:gsLst>
                  <a:gs pos="0">
                    <a:srgbClr val="DDEBCF"/>
                  </a:gs>
                  <a:gs pos="50000">
                    <a:srgbClr val="00B050"/>
                  </a:gs>
                  <a:gs pos="100000">
                    <a:srgbClr val="156B13"/>
                  </a:gs>
                </a:gsLst>
                <a:lin ang="10800000" scaled="0"/>
                <a:tileRect/>
              </a:gra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299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系统科学研究范式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从实验出发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6957" y="4149080"/>
            <a:ext cx="543739" cy="830997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实验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1093" y="3429000"/>
            <a:ext cx="1112805" cy="461665"/>
          </a:xfrm>
          <a:prstGeom prst="rect">
            <a:avLst/>
          </a:prstGeom>
          <a:noFill/>
          <a:ln w="38100">
            <a:solidFill>
              <a:srgbClr val="C32DC3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实验组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191093" y="5343599"/>
            <a:ext cx="1112805" cy="461665"/>
          </a:xfrm>
          <a:prstGeom prst="rect">
            <a:avLst/>
          </a:prstGeom>
          <a:noFill/>
          <a:ln w="38100">
            <a:solidFill>
              <a:srgbClr val="C32DC3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对照组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87237" y="4293096"/>
            <a:ext cx="800219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比较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0032" y="4293096"/>
            <a:ext cx="1723549" cy="46166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差异显著性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151514" y="3429000"/>
            <a:ext cx="800219" cy="461665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结论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151514" y="5343599"/>
            <a:ext cx="800219" cy="461665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建模</a:t>
            </a:r>
          </a:p>
        </p:txBody>
      </p:sp>
      <p:cxnSp>
        <p:nvCxnSpPr>
          <p:cNvPr id="13" name="形状 10"/>
          <p:cNvCxnSpPr>
            <a:stCxn id="9" idx="0"/>
            <a:endCxn id="7" idx="3"/>
          </p:cNvCxnSpPr>
          <p:nvPr/>
        </p:nvCxnSpPr>
        <p:spPr>
          <a:xfrm rot="16200000" flipV="1">
            <a:off x="3278992" y="3684740"/>
            <a:ext cx="633263" cy="583449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形状 11"/>
          <p:cNvCxnSpPr>
            <a:stCxn id="9" idx="2"/>
            <a:endCxn id="8" idx="3"/>
          </p:cNvCxnSpPr>
          <p:nvPr/>
        </p:nvCxnSpPr>
        <p:spPr>
          <a:xfrm rot="5400000">
            <a:off x="3185788" y="4872872"/>
            <a:ext cx="819671" cy="583449"/>
          </a:xfrm>
          <a:prstGeom prst="bentConnector2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6" idx="3"/>
            <a:endCxn id="7" idx="1"/>
          </p:cNvCxnSpPr>
          <p:nvPr/>
        </p:nvCxnSpPr>
        <p:spPr>
          <a:xfrm flipV="1">
            <a:off x="1510696" y="3659833"/>
            <a:ext cx="680397" cy="904746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6" idx="3"/>
            <a:endCxn id="8" idx="1"/>
          </p:cNvCxnSpPr>
          <p:nvPr/>
        </p:nvCxnSpPr>
        <p:spPr>
          <a:xfrm>
            <a:off x="1510696" y="4564579"/>
            <a:ext cx="680397" cy="1009853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9" idx="3"/>
            <a:endCxn id="10" idx="1"/>
          </p:cNvCxnSpPr>
          <p:nvPr/>
        </p:nvCxnSpPr>
        <p:spPr>
          <a:xfrm>
            <a:off x="4287456" y="4523929"/>
            <a:ext cx="57257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0" idx="3"/>
            <a:endCxn id="11" idx="1"/>
          </p:cNvCxnSpPr>
          <p:nvPr/>
        </p:nvCxnSpPr>
        <p:spPr>
          <a:xfrm flipV="1">
            <a:off x="6583581" y="3659833"/>
            <a:ext cx="567933" cy="8640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3"/>
            <a:endCxn id="12" idx="1"/>
          </p:cNvCxnSpPr>
          <p:nvPr/>
        </p:nvCxnSpPr>
        <p:spPr>
          <a:xfrm>
            <a:off x="6583581" y="4523929"/>
            <a:ext cx="567933" cy="1050503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 descr="C:\Users\Administrator\AppData\Roaming\Tencent\Users\2576036005\QQ\WinTemp\RichOle\6X8NK9X]GC)7H[OKO`}P]5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75669" y="4149080"/>
            <a:ext cx="640411" cy="741065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3367004" y="5981218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排除干扰因素，鉴别因果关系</a:t>
            </a:r>
            <a:endParaRPr lang="zh-CN" altLang="en-US" sz="2000" b="1" dirty="0"/>
          </a:p>
        </p:txBody>
      </p:sp>
      <p:pic>
        <p:nvPicPr>
          <p:cNvPr id="22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0707" y="1609180"/>
            <a:ext cx="2207549" cy="1351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C:\Users\Administrator\AppData\Roaming\Tencent\Users\2576036005\QQ\WinTemp\RichOle\R7U5@LETX8L~0J@C[@D63{V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8986" y="1569940"/>
            <a:ext cx="936104" cy="1145679"/>
          </a:xfrm>
          <a:prstGeom prst="rect">
            <a:avLst/>
          </a:prstGeom>
          <a:noFill/>
        </p:spPr>
      </p:pic>
      <p:pic>
        <p:nvPicPr>
          <p:cNvPr id="13313" name="Picture 1" descr="C:\Users\Administrator\AppData\Roaming\Tencent\Users\2576036005\QQ\WinTemp\RichOle\BTC~7YG3[5LDJ[J%ONF45XA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213" y="1630981"/>
            <a:ext cx="1757661" cy="138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8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III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输运过程的共性和特性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共性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守恒</a:t>
            </a:r>
            <a:r>
              <a:rPr lang="zh-CN" altLang="en-US" dirty="0"/>
              <a:t>：</a:t>
            </a:r>
            <a:r>
              <a:rPr lang="zh-CN" altLang="en-US" dirty="0" smtClean="0"/>
              <a:t>流量</a:t>
            </a:r>
            <a:r>
              <a:rPr lang="zh-CN" altLang="en-US" dirty="0" smtClean="0"/>
              <a:t>守恒，能量守恒，物质</a:t>
            </a:r>
            <a:r>
              <a:rPr lang="zh-CN" altLang="en-US" dirty="0" smtClean="0"/>
              <a:t>守恒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均衡</a:t>
            </a:r>
            <a:r>
              <a:rPr lang="zh-CN" altLang="en-US" dirty="0"/>
              <a:t>态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 smtClean="0"/>
              <a:t>普遍规律：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马太效应（富者越富）、</a:t>
            </a:r>
            <a:r>
              <a:rPr lang="en-US" altLang="zh-CN" dirty="0" smtClean="0"/>
              <a:t>2/8</a:t>
            </a:r>
            <a:r>
              <a:rPr lang="zh-CN" altLang="en-US" dirty="0" smtClean="0"/>
              <a:t>法则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幂律：异质网络度分布、分形维度、异速生长率、相变标度、词频使用分布、地震强度分布、森林火灾、心率分布等</a:t>
            </a:r>
            <a:endParaRPr lang="en-US" altLang="zh-CN" dirty="0" smtClean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5341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III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输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运过程的共性和特性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dirty="0" smtClean="0"/>
              <a:t>特性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交通系统：</a:t>
            </a:r>
            <a:r>
              <a:rPr lang="en-US" altLang="zh-CN" dirty="0" smtClean="0"/>
              <a:t>faster is slower</a:t>
            </a:r>
          </a:p>
          <a:p>
            <a:pPr lvl="1"/>
            <a:r>
              <a:rPr lang="zh-CN" altLang="en-US" dirty="0" smtClean="0"/>
              <a:t>大脑：电信号的传输比其它输运过程快很多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细胞：内部有各种离子和蛋白通道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生态系统：没有稳定的输运通道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电力网：输运经过变压和流量分配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互联网：数据包传输经过拆分和组合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经济金融：资本通过金融衍生品流通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病毒和信息：传输过程中发生变异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病毒和疫苗：共同传输过程中有博弈行为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手机：通过基站通讯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GPS</a:t>
            </a:r>
            <a:r>
              <a:rPr lang="zh-CN" altLang="en-US" dirty="0" smtClean="0"/>
              <a:t>：与</a:t>
            </a:r>
            <a:r>
              <a:rPr lang="en-US" altLang="zh-CN" dirty="0" smtClean="0"/>
              <a:t>3</a:t>
            </a:r>
            <a:r>
              <a:rPr lang="zh-CN" altLang="en-US" dirty="0" smtClean="0"/>
              <a:t>颗卫星通讯定位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085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IV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系统科学、输运和系统工程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04664"/>
          </a:xfrm>
        </p:spPr>
        <p:txBody>
          <a:bodyPr/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输运是系统科学和系统工程之间的纽带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62689" y="2605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系统科学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38953" y="26055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系统工程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4" idx="3"/>
            <a:endCxn id="5" idx="1"/>
          </p:cNvCxnSpPr>
          <p:nvPr/>
        </p:nvCxnSpPr>
        <p:spPr>
          <a:xfrm>
            <a:off x="3470685" y="2790220"/>
            <a:ext cx="1268268" cy="0"/>
          </a:xfrm>
          <a:prstGeom prst="straightConnector1">
            <a:avLst/>
          </a:prstGeom>
          <a:ln w="5715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771672" y="27902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纽带</a:t>
            </a:r>
            <a:endParaRPr lang="zh-CN" altLang="en-US" dirty="0"/>
          </a:p>
        </p:txBody>
      </p:sp>
      <p:pic>
        <p:nvPicPr>
          <p:cNvPr id="16385" name="Picture 1" descr="C:\Users\Administrator\AppData\Roaming\Tencent\Users\2576036005\QQ\WinTemp\RichOle\UJJ$BJBLKM8~R62P174{%MH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84984"/>
            <a:ext cx="2167718" cy="16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27291" y="50131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阿波罗登月计划</a:t>
            </a:r>
            <a:endParaRPr lang="zh-CN" altLang="en-US" dirty="0"/>
          </a:p>
        </p:txBody>
      </p:sp>
      <p:pic>
        <p:nvPicPr>
          <p:cNvPr id="16387" name="Picture 3" descr="C:\Users\Administrator\AppData\Roaming\Tencent\Users\2576036005\QQ\WinTemp\RichOle\KDB`WQ[@WN[K)IDPI}{S%B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8221"/>
            <a:ext cx="2667350" cy="1673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C:\Users\Administrator\AppData\Roaming\Tencent\Users\2576036005\QQ\WinTemp\RichOle\DAGDP]S01%AGOI0U[MELITF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864" y="4321425"/>
            <a:ext cx="635350" cy="63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4041036" y="503110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曼哈顿计划</a:t>
            </a:r>
            <a:endParaRPr lang="zh-CN" altLang="en-US" dirty="0"/>
          </a:p>
        </p:txBody>
      </p:sp>
      <p:pic>
        <p:nvPicPr>
          <p:cNvPr id="16388" name="Picture 4" descr="C:\Users\Administrator\AppData\Roaming\Tencent\Users\2576036005\QQ\WinTemp\RichOle\[Q%]ZM8)2%UFF5I9KP0K0~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784" y="3264139"/>
            <a:ext cx="1684599" cy="170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91085" y="50851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靶向医疗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43608" y="5661248"/>
            <a:ext cx="3869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 系统而科学的规划和管理</a:t>
            </a:r>
            <a:endParaRPr lang="en-US" altLang="zh-CN" dirty="0" smtClean="0"/>
          </a:p>
          <a:p>
            <a:r>
              <a:rPr lang="en-US" altLang="zh-CN" dirty="0" smtClean="0"/>
              <a:t>2  </a:t>
            </a:r>
            <a:r>
              <a:rPr lang="zh-CN" altLang="en-US" dirty="0" smtClean="0"/>
              <a:t>人力、物力、设备等的输运和调配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72200" y="5661247"/>
            <a:ext cx="2432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 </a:t>
            </a:r>
            <a:r>
              <a:rPr lang="zh-CN" altLang="en-US" dirty="0" smtClean="0"/>
              <a:t>系统科学的诊断</a:t>
            </a:r>
            <a:endParaRPr lang="en-US" altLang="zh-CN" dirty="0" smtClean="0"/>
          </a:p>
          <a:p>
            <a:r>
              <a:rPr lang="en-US" altLang="zh-CN" dirty="0" smtClean="0"/>
              <a:t>2 </a:t>
            </a:r>
            <a:r>
              <a:rPr lang="zh-CN" altLang="en-US" dirty="0" smtClean="0"/>
              <a:t>药物输运作用于靶点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768261" y="24208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输运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354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V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系统科学、输运和学科交叉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学科边界越来越模糊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输运过程普遍存在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涌现和相变等现象普遍存在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复杂性的普遍存在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数据分析方法的广泛运用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806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计算机和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人工智能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824" y="18534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 </a:t>
            </a:r>
            <a:r>
              <a:rPr lang="zh-CN" altLang="en-US" sz="20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系统科学</a:t>
            </a:r>
            <a:r>
              <a:rPr lang="zh-CN" altLang="en-US" sz="20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、输运和学科交叉</a:t>
            </a:r>
          </a:p>
        </p:txBody>
      </p:sp>
      <p:pic>
        <p:nvPicPr>
          <p:cNvPr id="5" name="Picture 1" descr="E:\documents\PPT\北邮肖井华20160215\视频和图片\alpha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344" y="1628800"/>
            <a:ext cx="2809496" cy="1692188"/>
          </a:xfrm>
          <a:prstGeom prst="rect">
            <a:avLst/>
          </a:prstGeom>
          <a:noFill/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79512" y="3933056"/>
            <a:ext cx="3960440" cy="1872208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棋形识别和评估：</a:t>
            </a:r>
            <a:r>
              <a:rPr lang="zh-CN" altLang="en-US" b="1" dirty="0" smtClean="0"/>
              <a:t>深度学习</a:t>
            </a:r>
            <a:r>
              <a:rPr lang="zh-CN" altLang="en-US" dirty="0" smtClean="0"/>
              <a:t>（多层神经网络）</a:t>
            </a:r>
            <a:endParaRPr lang="en-US" altLang="zh-CN" dirty="0" smtClean="0"/>
          </a:p>
          <a:p>
            <a:r>
              <a:rPr lang="zh-CN" altLang="en-US" dirty="0" smtClean="0"/>
              <a:t>决策：</a:t>
            </a:r>
            <a:r>
              <a:rPr lang="zh-CN" altLang="en-US" b="1" dirty="0" smtClean="0"/>
              <a:t>强化学习</a:t>
            </a:r>
            <a:r>
              <a:rPr lang="zh-CN" altLang="en-US" dirty="0" smtClean="0"/>
              <a:t>（决策树</a:t>
            </a:r>
            <a:r>
              <a:rPr lang="en-US" altLang="zh-CN" dirty="0" smtClean="0"/>
              <a:t>+</a:t>
            </a:r>
            <a:r>
              <a:rPr lang="zh-CN" altLang="en-US" dirty="0" smtClean="0"/>
              <a:t>蒙特卡罗模拟）</a:t>
            </a:r>
            <a:endParaRPr lang="en-US" altLang="zh-CN" dirty="0" smtClean="0"/>
          </a:p>
          <a:p>
            <a:r>
              <a:rPr lang="zh-CN" altLang="en-US" dirty="0" smtClean="0"/>
              <a:t>人工智能的基础：理解人脑的工作原理</a:t>
            </a:r>
            <a:endParaRPr lang="zh-CN" altLang="en-US" dirty="0"/>
          </a:p>
        </p:txBody>
      </p:sp>
      <p:pic>
        <p:nvPicPr>
          <p:cNvPr id="7" name="Picture 4" descr="E:\documents\PPT\北邮肖井华20160215\视频和图片\alphago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2036" y="3501008"/>
            <a:ext cx="4931963" cy="2088232"/>
          </a:xfrm>
          <a:prstGeom prst="rect">
            <a:avLst/>
          </a:prstGeom>
          <a:noFill/>
        </p:spPr>
      </p:pic>
      <p:pic>
        <p:nvPicPr>
          <p:cNvPr id="8" name="Picture 2" descr="E:\documents\PPT\北邮肖井华20160215\视频和图片\alphago4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1628800"/>
            <a:ext cx="5125937" cy="156688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436096" y="5733256"/>
            <a:ext cx="19944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00B0F0"/>
                </a:solidFill>
              </a:rPr>
              <a:t>每一盘棋</a:t>
            </a:r>
            <a:endParaRPr lang="en-US" altLang="zh-CN" sz="2000" b="1" dirty="0" smtClean="0">
              <a:solidFill>
                <a:srgbClr val="00B0F0"/>
              </a:solidFill>
            </a:endParaRPr>
          </a:p>
          <a:p>
            <a:r>
              <a:rPr lang="en-US" altLang="zh-CN" sz="2000" b="1" dirty="0" smtClean="0">
                <a:solidFill>
                  <a:srgbClr val="00B0F0"/>
                </a:solidFill>
              </a:rPr>
              <a:t>3000</a:t>
            </a:r>
            <a:r>
              <a:rPr lang="zh-CN" altLang="en-US" sz="2000" b="1" dirty="0" smtClean="0">
                <a:solidFill>
                  <a:srgbClr val="00B0F0"/>
                </a:solidFill>
              </a:rPr>
              <a:t>美元的电量</a:t>
            </a:r>
            <a:endParaRPr lang="zh-CN" altLang="en-US" sz="20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32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多主体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824" y="18534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 </a:t>
            </a:r>
            <a:r>
              <a:rPr lang="zh-CN" altLang="en-US" sz="20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系统科学</a:t>
            </a:r>
            <a:r>
              <a:rPr lang="zh-CN" altLang="en-US" sz="20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、输运和学科交叉</a:t>
            </a:r>
          </a:p>
        </p:txBody>
      </p:sp>
      <p:pic>
        <p:nvPicPr>
          <p:cNvPr id="5" name="Picture 2" descr="E:\documents\PPT\北邮肖井华20160215\视频和图片\videos\椋鸟群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195" y="1757598"/>
            <a:ext cx="2944327" cy="1656184"/>
          </a:xfrm>
          <a:prstGeom prst="rect">
            <a:avLst/>
          </a:prstGeom>
          <a:noFill/>
        </p:spPr>
      </p:pic>
      <p:pic>
        <p:nvPicPr>
          <p:cNvPr id="7" name="Picture 2" descr="E:\documents\PPT\北邮肖井华20160215\视频和图片\videos\鱼群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413" y="1700808"/>
            <a:ext cx="3150917" cy="1769765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1547664" y="133147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椋鸟</a:t>
            </a:r>
            <a:r>
              <a:rPr lang="zh-CN" altLang="en-US" dirty="0" smtClean="0"/>
              <a:t>集群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363041" y="13314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沙丁鱼群集群</a:t>
            </a:r>
            <a:endParaRPr lang="zh-CN" altLang="en-US" dirty="0"/>
          </a:p>
        </p:txBody>
      </p:sp>
      <p:pic>
        <p:nvPicPr>
          <p:cNvPr id="10" name="Picture 1" descr="E:\documents\PPT\北邮肖井华20160215\视频和图片\videos\fireflies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7448" y="4149080"/>
            <a:ext cx="2448272" cy="1958617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>
          <a:xfrm>
            <a:off x="971600" y="3613666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萤火虫闪光同步</a:t>
            </a:r>
          </a:p>
        </p:txBody>
      </p:sp>
      <p:pic>
        <p:nvPicPr>
          <p:cNvPr id="12290" name="Picture 2" descr="E:\work\高自友老师—系统科学是什么\ppt烟台系统科学会议\robots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350877"/>
            <a:ext cx="2704384" cy="155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Administrator\AppData\Roaming\Tencent\Users\2576036005\QQ\WinTemp\RichOle\7ZQ{FP54D]8X~M7R]K~DLS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225" y="4350877"/>
            <a:ext cx="2418209" cy="153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363040" y="386104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机器人编队控制</a:t>
            </a:r>
            <a:endParaRPr lang="zh-CN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483442" y="61347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局部信息传输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3754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交通科学和出行选择行为</a:t>
            </a:r>
          </a:p>
        </p:txBody>
      </p:sp>
      <p:sp>
        <p:nvSpPr>
          <p:cNvPr id="4" name="矩形 3"/>
          <p:cNvSpPr/>
          <p:nvPr/>
        </p:nvSpPr>
        <p:spPr>
          <a:xfrm>
            <a:off x="-12824" y="18534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 </a:t>
            </a:r>
            <a:r>
              <a:rPr lang="zh-CN" altLang="en-US" sz="20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系统科学</a:t>
            </a:r>
            <a:r>
              <a:rPr lang="zh-CN" altLang="en-US" sz="20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、输运和学科交叉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86990"/>
            <a:ext cx="1537637" cy="1599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5840" y="3039923"/>
            <a:ext cx="16930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三元桥</a:t>
            </a:r>
            <a:r>
              <a:rPr lang="en-US" altLang="zh-CN" sz="1400" dirty="0" smtClean="0"/>
              <a:t>—&gt;</a:t>
            </a:r>
            <a:r>
              <a:rPr lang="zh-CN" altLang="en-US" sz="1400" dirty="0" smtClean="0"/>
              <a:t>首都机场</a:t>
            </a:r>
            <a:endParaRPr lang="zh-CN" altLang="en-US" sz="1400" dirty="0"/>
          </a:p>
        </p:txBody>
      </p:sp>
      <p:pic>
        <p:nvPicPr>
          <p:cNvPr id="17411" name="Picture 3" descr="C:\Users\Administrator\AppData\Roaming\Tencent\Users\2576036005\QQ\WinTemp\RichOle\7YZJ7M16RN4IL2HQ`T~RCR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717" y="1405110"/>
            <a:ext cx="1712741" cy="171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952089" y="3347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出发时间</a:t>
            </a:r>
            <a:endParaRPr lang="zh-CN" altLang="en-US" dirty="0"/>
          </a:p>
        </p:txBody>
      </p:sp>
      <p:pic>
        <p:nvPicPr>
          <p:cNvPr id="17412" name="Picture 4" descr="C:\Users\Administrator\AppData\Roaming\Tencent\Users\2576036005\QQ\WinTemp\RichOle\Y0605SBE_5A0[4RP$Z}NM@V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507" y="1738891"/>
            <a:ext cx="2378546" cy="109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51782" y="3347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出行方式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98388" y="3347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出行路径</a:t>
            </a:r>
            <a:endParaRPr lang="zh-CN" altLang="en-US" dirty="0"/>
          </a:p>
        </p:txBody>
      </p:sp>
      <p:pic>
        <p:nvPicPr>
          <p:cNvPr id="12" name="Picture 1" descr="C:\Users\Administrator\AppData\Roaming\Tencent\Users\2576036005\QQ\WinTemp\RichOle\L2DPBIX%0YU%X)58XJ%{[`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5840" y="4113076"/>
            <a:ext cx="1847400" cy="1224136"/>
          </a:xfrm>
          <a:prstGeom prst="rect">
            <a:avLst/>
          </a:prstGeom>
          <a:noFill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43842" y="4113076"/>
            <a:ext cx="170597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 descr="C:\Users\Administrator\AppData\Roaming\Tencent\Users\2576036005\QQ\WinTemp\RichOle\7AFQ2NUPHLR3ZKLVX`F(_QM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71800" y="4113076"/>
            <a:ext cx="1836204" cy="1224136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898388" y="54227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交通拥堵</a:t>
            </a:r>
            <a:endParaRPr lang="zh-CN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03848" y="54227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交通事故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191224" y="54227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环境污染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034023" y="6093296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人的出行选择行为是</a:t>
            </a:r>
            <a:r>
              <a:rPr lang="zh-CN" altLang="en-US" b="1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交通管理</a:t>
            </a:r>
            <a:r>
              <a:rPr lang="zh-CN" altLang="en-US" dirty="0" smtClean="0">
                <a:solidFill>
                  <a:srgbClr val="0000FF"/>
                </a:solidFill>
              </a:rPr>
              <a:t>的核心问题之一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52320" y="3933056"/>
            <a:ext cx="111440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学科交叉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交通科学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系统科学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心理学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博弈论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神经科学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13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生物学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12824" y="18534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 </a:t>
            </a:r>
            <a:r>
              <a:rPr lang="zh-CN" altLang="en-US" sz="2000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系统科学</a:t>
            </a:r>
            <a:r>
              <a:rPr lang="zh-CN" altLang="en-US" sz="2000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、输运和学科交叉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6064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P53</a:t>
            </a:r>
            <a:r>
              <a:rPr lang="zh-CN" altLang="en-US" dirty="0" smtClean="0"/>
              <a:t>调控网络控制细胞的修复和凋亡</a:t>
            </a:r>
            <a:endParaRPr lang="zh-CN" altLang="en-US" dirty="0"/>
          </a:p>
        </p:txBody>
      </p:sp>
      <p:pic>
        <p:nvPicPr>
          <p:cNvPr id="6" name="Picture 4" descr="E:\documents\PPT\北邮肖井华20160215\视频和图片\videos\细胞凋亡.gif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2564904"/>
            <a:ext cx="3048000" cy="2438400"/>
          </a:xfrm>
          <a:prstGeom prst="rect">
            <a:avLst/>
          </a:prstGeom>
          <a:noFill/>
        </p:spPr>
      </p:pic>
      <p:pic>
        <p:nvPicPr>
          <p:cNvPr id="7" name="Picture 1" descr="E:\documents\PPT\北邮肖井华20160215\视频和图片\p5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2541338"/>
            <a:ext cx="3551999" cy="2485532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555776" y="55892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抗癌系统</a:t>
            </a:r>
            <a:endParaRPr lang="zh-CN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644008" y="5773906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蛋白的合成、输运和调控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108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I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系统和输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运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的关系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输运过程无处不在，输运是系统的灵魂</a:t>
            </a:r>
            <a:endParaRPr lang="en-US" altLang="zh-CN" dirty="0" smtClean="0">
              <a:solidFill>
                <a:srgbClr val="0070C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/>
            <a:r>
              <a:rPr lang="zh-CN" altLang="en-US" dirty="0" smtClean="0"/>
              <a:t>地球的输运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人体中的输运</a:t>
            </a:r>
            <a:endParaRPr lang="en-US" altLang="zh-CN" dirty="0" smtClean="0"/>
          </a:p>
          <a:p>
            <a:pPr lvl="1"/>
            <a:r>
              <a:rPr lang="zh-CN" altLang="en-US" dirty="0"/>
              <a:t>脑中的输运</a:t>
            </a:r>
            <a:r>
              <a:rPr lang="zh-CN" altLang="en-US" dirty="0" smtClean="0"/>
              <a:t>过程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社会金融系统中的输运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交通系统中的输运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信息的传输</a:t>
            </a:r>
            <a:endParaRPr lang="en-US" altLang="zh-CN" dirty="0" smtClean="0"/>
          </a:p>
          <a:p>
            <a:pPr lvl="1"/>
            <a:r>
              <a:rPr lang="zh-CN" altLang="en-US" dirty="0"/>
              <a:t>疾病</a:t>
            </a:r>
            <a:r>
              <a:rPr lang="zh-CN" altLang="en-US" dirty="0" smtClean="0"/>
              <a:t>和</a:t>
            </a:r>
            <a:r>
              <a:rPr lang="zh-CN" altLang="en-US" dirty="0" smtClean="0"/>
              <a:t>计算机病毒的传播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937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总结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系统三要素：输运结构、系统状态和功能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复杂源于简单，因此复杂性是普遍的客观规律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复杂系统研究范式：数据和实验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系统科学方法工具促进学科交叉，使系统科学焕发新的活力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35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700808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谢谢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75656" y="3429000"/>
            <a:ext cx="6840760" cy="13681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CN" altLang="en-US" dirty="0" smtClean="0"/>
              <a:t>本人对系统科学的理解尚浅，如有认识不足和错误之处，请各位专家批评</a:t>
            </a:r>
            <a:r>
              <a:rPr lang="zh-CN" altLang="en-US" dirty="0" smtClean="0"/>
              <a:t>指正</a:t>
            </a:r>
            <a:r>
              <a:rPr lang="en-US" altLang="zh-CN" dirty="0" smtClean="0"/>
              <a:t>!!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30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地球的输运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556792"/>
            <a:ext cx="3754760" cy="2044824"/>
          </a:xfrm>
        </p:spPr>
        <p:txBody>
          <a:bodyPr/>
          <a:lstStyle/>
          <a:p>
            <a:r>
              <a:rPr lang="zh-CN" altLang="en-US" dirty="0" smtClean="0"/>
              <a:t>能量输运</a:t>
            </a:r>
            <a:endParaRPr lang="en-US" altLang="zh-CN" dirty="0" smtClean="0"/>
          </a:p>
          <a:p>
            <a:r>
              <a:rPr lang="zh-CN" altLang="en-US" dirty="0"/>
              <a:t>碳元素</a:t>
            </a:r>
            <a:r>
              <a:rPr lang="zh-CN" altLang="en-US" dirty="0" smtClean="0"/>
              <a:t>的输运</a:t>
            </a:r>
            <a:endParaRPr lang="en-US" altLang="zh-CN" dirty="0" smtClean="0"/>
          </a:p>
          <a:p>
            <a:r>
              <a:rPr lang="zh-CN" altLang="en-US" dirty="0" smtClean="0"/>
              <a:t>水的输运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16" y="-9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系统和输运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11266" name="Picture 2" descr="E:\work\高自友老师—系统科学是什么\ppt烟台系统科学会议\watercyc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93096"/>
            <a:ext cx="3082896" cy="214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E:\work\高自友老师—系统科学是什么\ppt烟台系统科学会议\carboncyc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540374"/>
            <a:ext cx="2439591" cy="243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E:\work\高自友老师—系统科学是什么\ppt烟台系统科学会议\foodwe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989982"/>
            <a:ext cx="3170355" cy="24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93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人体中的输运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血液循环</a:t>
            </a:r>
            <a:endParaRPr lang="en-US" altLang="zh-CN" dirty="0" smtClean="0"/>
          </a:p>
          <a:p>
            <a:r>
              <a:rPr lang="zh-CN" altLang="en-US" dirty="0" smtClean="0"/>
              <a:t>淋巴系统</a:t>
            </a:r>
            <a:endParaRPr lang="en-US" altLang="zh-CN" dirty="0" smtClean="0"/>
          </a:p>
          <a:p>
            <a:r>
              <a:rPr lang="zh-CN" altLang="en-US" dirty="0" smtClean="0"/>
              <a:t>新陈代谢</a:t>
            </a:r>
            <a:endParaRPr lang="en-US" altLang="zh-CN" dirty="0" smtClean="0"/>
          </a:p>
          <a:p>
            <a:r>
              <a:rPr lang="zh-CN" altLang="en-US" dirty="0" smtClean="0"/>
              <a:t>消化系统</a:t>
            </a:r>
            <a:endParaRPr lang="en-US" altLang="zh-CN" dirty="0" smtClean="0"/>
          </a:p>
          <a:p>
            <a:r>
              <a:rPr lang="zh-CN" altLang="en-US" dirty="0" smtClean="0"/>
              <a:t>内分泌系统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16" y="-9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系统和输运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1025" name="Picture 1" descr="C:\Users\Administrator\AppData\Roaming\Tencent\Users\2576036005\QQ\WinTemp\RichOle\_)J[B8[MS1JAJH2%CNMK@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30749"/>
            <a:ext cx="2664296" cy="218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AppData\Roaming\Tencent\Users\2576036005\QQ\WinTemp\RichOle\%0_LH{9@I1QOZ6ENB%3NC5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97682"/>
            <a:ext cx="3643312" cy="2795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Administrator\AppData\Roaming\Tencent\Users\2576036005\QQ\WinTemp\RichOle\X[_D}`L[W$4RKX174%RJ{P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79" y="4462819"/>
            <a:ext cx="2028825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6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脑中的输运过程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血</a:t>
            </a:r>
            <a:r>
              <a:rPr lang="zh-CN" altLang="en-US" dirty="0" smtClean="0"/>
              <a:t>流</a:t>
            </a:r>
            <a:endParaRPr lang="en-US" altLang="zh-CN" dirty="0" smtClean="0"/>
          </a:p>
          <a:p>
            <a:r>
              <a:rPr lang="zh-CN" altLang="en-US" dirty="0" smtClean="0"/>
              <a:t>电信号</a:t>
            </a:r>
            <a:endParaRPr lang="en-US" altLang="zh-CN" dirty="0" smtClean="0"/>
          </a:p>
          <a:p>
            <a:r>
              <a:rPr lang="zh-CN" altLang="en-US" dirty="0"/>
              <a:t>激素</a:t>
            </a:r>
          </a:p>
        </p:txBody>
      </p:sp>
      <p:sp>
        <p:nvSpPr>
          <p:cNvPr id="4" name="矩形 3"/>
          <p:cNvSpPr/>
          <p:nvPr/>
        </p:nvSpPr>
        <p:spPr>
          <a:xfrm>
            <a:off x="10616" y="-9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系统和输运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10242" name="Picture 2" descr="E:\work\高自友老师—系统科学是什么\ppt烟台系统科学会议\neural-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628800"/>
            <a:ext cx="3501410" cy="193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E:\work\高自友老师—系统科学是什么\ppt烟台系统科学会议\LEM0503clock28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861048"/>
            <a:ext cx="27241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470589" y="4365104"/>
            <a:ext cx="22322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松果体受到阳光刺激分泌褪黑素，调节生物钟</a:t>
            </a:r>
            <a:endParaRPr lang="en-US" altLang="zh-CN" dirty="0" smtClean="0"/>
          </a:p>
        </p:txBody>
      </p:sp>
      <p:pic>
        <p:nvPicPr>
          <p:cNvPr id="10244" name="Picture 4" descr="E:\work\高自友老师—系统科学是什么\ppt烟台系统科学会议\brain_bloodvessel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68" y="3861048"/>
            <a:ext cx="3626732" cy="286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79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社会金融系统中的输运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资金的流转</a:t>
            </a:r>
            <a:endParaRPr lang="en-US" altLang="zh-CN" dirty="0" smtClean="0"/>
          </a:p>
          <a:p>
            <a:r>
              <a:rPr lang="zh-CN" altLang="en-US" dirty="0" smtClean="0"/>
              <a:t>人力</a:t>
            </a:r>
            <a:r>
              <a:rPr lang="zh-CN" altLang="en-US" dirty="0"/>
              <a:t>资源</a:t>
            </a:r>
            <a:r>
              <a:rPr lang="zh-CN" altLang="en-US" dirty="0" smtClean="0"/>
              <a:t>的</a:t>
            </a:r>
            <a:r>
              <a:rPr lang="zh-CN" altLang="en-US" dirty="0" smtClean="0"/>
              <a:t>流动</a:t>
            </a:r>
            <a:endParaRPr lang="en-US" altLang="zh-CN" dirty="0" smtClean="0"/>
          </a:p>
          <a:p>
            <a:r>
              <a:rPr lang="zh-CN" altLang="en-US" dirty="0"/>
              <a:t>数据</a:t>
            </a:r>
            <a:r>
              <a:rPr lang="zh-CN" altLang="en-US" dirty="0" smtClean="0"/>
              <a:t>的输运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16" y="-9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系统和输运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2049" name="Picture 1" descr="C:\Users\Administrator\AppData\Roaming\Tencent\Users\2576036005\QQ\WinTemp\RichOle\Y4ZV84K@%%~AA2~]XJ7BK%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365104"/>
            <a:ext cx="3977975" cy="185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Administrator\AppData\Roaming\Tencent\Users\2576036005\QQ\WinTemp\RichOle\KOS9V~3XZ$5]C43HMU]Y)~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72816"/>
            <a:ext cx="2592288" cy="165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Administrator\AppData\Roaming\Tencent\Users\2576036005\QQ\WinTemp\RichOle\I1UFKGL`7[U}U8VM0Q{MZ`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635" y="4094609"/>
            <a:ext cx="278130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12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交通系统中的输运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地面交通</a:t>
            </a:r>
            <a:endParaRPr lang="en-US" altLang="zh-CN" dirty="0" smtClean="0"/>
          </a:p>
          <a:p>
            <a:r>
              <a:rPr lang="zh-CN" altLang="en-US" dirty="0" smtClean="0"/>
              <a:t>轨道交通</a:t>
            </a:r>
            <a:endParaRPr lang="en-US" altLang="zh-CN" dirty="0" smtClean="0"/>
          </a:p>
          <a:p>
            <a:r>
              <a:rPr lang="zh-CN" altLang="en-US" dirty="0" smtClean="0"/>
              <a:t>航空</a:t>
            </a:r>
            <a:endParaRPr lang="en-US" altLang="zh-CN" dirty="0" smtClean="0"/>
          </a:p>
          <a:p>
            <a:r>
              <a:rPr lang="zh-CN" altLang="en-US" dirty="0" smtClean="0"/>
              <a:t>客运和货运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616" y="-9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系统和输运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3074" name="Picture 2" descr="C:\Users\Administrator\AppData\Roaming\Tencent\Users\2576036005\QQ\WinTemp\RichOle\ON[}RK63P`SE@ZK2ZGPZB}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00808"/>
            <a:ext cx="3227849" cy="2040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AppData\Roaming\Tencent\Users\2576036005\QQ\WinTemp\RichOle\XN2_5W]LKTVXQJ66}OT`@)V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221088"/>
            <a:ext cx="3217812" cy="196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Administrator\AppData\Roaming\Tencent\Users\2576036005\QQ\WinTemp\RichOle\COF5G_V~F)3~ZGT{2R25P~T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365104"/>
            <a:ext cx="3437761" cy="191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60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信息的传输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616" y="-9957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系统和输运</a:t>
            </a:r>
            <a:endParaRPr lang="zh-CN" altLang="en-US" sz="3200" dirty="0">
              <a:solidFill>
                <a:srgbClr val="0000FF"/>
              </a:solidFill>
            </a:endParaRPr>
          </a:p>
        </p:txBody>
      </p:sp>
      <p:pic>
        <p:nvPicPr>
          <p:cNvPr id="5" name="Picture 2" descr="E:\documents\PPT\北邮肖井华20160215\视频和图片\social_network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6072" y="1858808"/>
            <a:ext cx="4204847" cy="1800200"/>
          </a:xfrm>
          <a:prstGeom prst="rect">
            <a:avLst/>
          </a:prstGeom>
          <a:noFill/>
        </p:spPr>
      </p:pic>
      <p:pic>
        <p:nvPicPr>
          <p:cNvPr id="6" name="Picture 1" descr="E:\documents\PPT\北邮肖井华20160215\视频和图片\network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382" y="1675234"/>
            <a:ext cx="2496277" cy="1872208"/>
          </a:xfrm>
          <a:prstGeom prst="rect">
            <a:avLst/>
          </a:prstGeom>
          <a:noFill/>
        </p:spPr>
      </p:pic>
      <p:pic>
        <p:nvPicPr>
          <p:cNvPr id="9218" name="Picture 2" descr="E:\work\高自友老师—系统科学是什么\ppt烟台系统科学会议\Interne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79" y="414964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522699" y="3729289"/>
            <a:ext cx="945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Internet</a:t>
            </a:r>
            <a:endParaRPr lang="zh-CN" altLang="en-US" dirty="0"/>
          </a:p>
        </p:txBody>
      </p:sp>
      <p:pic>
        <p:nvPicPr>
          <p:cNvPr id="9219" name="Picture 3" descr="C:\Users\Administrator\AppData\Roaming\Tencent\Users\2576036005\QQ\WinTemp\RichOle\ZOI{`H61Z}@L8RR$D9TL6`V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864" y="4069216"/>
            <a:ext cx="1503579" cy="89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Administrator\AppData\Roaming\Tencent\Users\2576036005\QQ\WinTemp\RichOle\1DW{Y33[ZHQTN7OG0{}5]3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877294"/>
            <a:ext cx="2617024" cy="109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C:\Users\Administrator\AppData\Roaming\Tencent\Users\2576036005\QQ\WinTemp\RichOle\VJ$981W)]7_)ZQP]2ZJG8F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85852" y="5461773"/>
            <a:ext cx="1156131" cy="934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6516216" y="5461773"/>
            <a:ext cx="21602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dirty="0" smtClean="0"/>
              <a:t>谣言传播：微博秦火火</a:t>
            </a:r>
            <a:endParaRPr lang="en-US" altLang="zh-CN" sz="2400" dirty="0" smtClean="0"/>
          </a:p>
        </p:txBody>
      </p:sp>
      <p:pic>
        <p:nvPicPr>
          <p:cNvPr id="9221" name="Picture 5" descr="C:\Users\Administrator\AppData\Roaming\Tencent\Users\2576036005\QQ\WinTemp\RichOle\GN)IM`2KDR2KD26J6QWJUVU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060848"/>
            <a:ext cx="1097381" cy="110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6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13350</TotalTime>
  <Words>1045</Words>
  <Application>Microsoft Office PowerPoint</Application>
  <PresentationFormat>全屏显示(4:3)</PresentationFormat>
  <Paragraphs>213</Paragraphs>
  <Slides>31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系统、输运和系统科学</vt:lpstr>
      <vt:lpstr>报告内容 </vt:lpstr>
      <vt:lpstr>I 系统和输运的关系</vt:lpstr>
      <vt:lpstr>地球的输运</vt:lpstr>
      <vt:lpstr>人体中的输运</vt:lpstr>
      <vt:lpstr>脑中的输运过程</vt:lpstr>
      <vt:lpstr>社会金融系统中的输运</vt:lpstr>
      <vt:lpstr>交通系统中的输运</vt:lpstr>
      <vt:lpstr>信息的传输</vt:lpstr>
      <vt:lpstr>疾病和计算机病毒的传播</vt:lpstr>
      <vt:lpstr>II 系统科学、输运和复杂性</vt:lpstr>
      <vt:lpstr>蝴蝶效应和低维确定性混沌</vt:lpstr>
      <vt:lpstr>分形</vt:lpstr>
      <vt:lpstr>B-Z反应</vt:lpstr>
      <vt:lpstr>图灵斑图</vt:lpstr>
      <vt:lpstr>生命游戏和元胞自动机</vt:lpstr>
      <vt:lpstr>布尔动力学</vt:lpstr>
      <vt:lpstr>空间博弈</vt:lpstr>
      <vt:lpstr>系统科学研究范式</vt:lpstr>
      <vt:lpstr>从数据出发</vt:lpstr>
      <vt:lpstr>PowerPoint 演示文稿</vt:lpstr>
      <vt:lpstr>III 输运过程的共性和特性</vt:lpstr>
      <vt:lpstr>III 输运过程的共性和特性</vt:lpstr>
      <vt:lpstr>IV 系统科学、输运和系统工程</vt:lpstr>
      <vt:lpstr>V 系统科学、输运和学科交叉</vt:lpstr>
      <vt:lpstr>计算机和人工智能</vt:lpstr>
      <vt:lpstr>多主体系统</vt:lpstr>
      <vt:lpstr>交通科学和出行选择行为</vt:lpstr>
      <vt:lpstr>系统生物学</vt:lpstr>
      <vt:lpstr>总结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wenxu</dc:creator>
  <cp:lastModifiedBy>Administrator</cp:lastModifiedBy>
  <cp:revision>86</cp:revision>
  <cp:lastPrinted>2016-11-03T03:12:07Z</cp:lastPrinted>
  <dcterms:created xsi:type="dcterms:W3CDTF">2016-10-29T02:10:49Z</dcterms:created>
  <dcterms:modified xsi:type="dcterms:W3CDTF">2016-11-07T13:58:14Z</dcterms:modified>
</cp:coreProperties>
</file>